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0" r:id="rId7"/>
    <p:sldId id="276" r:id="rId8"/>
    <p:sldId id="277" r:id="rId9"/>
    <p:sldId id="278" r:id="rId10"/>
    <p:sldId id="279" r:id="rId11"/>
    <p:sldId id="28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 snapToObjects="1">
      <p:cViewPr varScale="1">
        <p:scale>
          <a:sx n="66" d="100"/>
          <a:sy n="66" d="100"/>
        </p:scale>
        <p:origin x="63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06-Oct-24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06-Oct-24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=""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15958"/>
            <a:ext cx="11160125" cy="242146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NASA SPACEAPPS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273548"/>
            <a:ext cx="7197726" cy="1405467"/>
          </a:xfrm>
        </p:spPr>
        <p:txBody>
          <a:bodyPr>
            <a:normAutofit/>
          </a:bodyPr>
          <a:lstStyle/>
          <a:p>
            <a:r>
              <a:rPr lang="en-US" sz="2400" b="1" dirty="0"/>
              <a:t>Spatial Mapping of Life Expectancy: The Impact of Healthcare, Income, and Literacy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30772A8-A2BF-40A1-5FE7-3316F859AEDF}"/>
              </a:ext>
            </a:extLst>
          </p:cNvPr>
          <p:cNvSpPr txBox="1"/>
          <p:nvPr/>
        </p:nvSpPr>
        <p:spPr>
          <a:xfrm>
            <a:off x="7018948" y="5773649"/>
            <a:ext cx="439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Cooper Black" panose="0208090404030B020404" pitchFamily="18" charset="0"/>
              </a:rPr>
              <a:t>BY TEAM ASTROFREAKS</a:t>
            </a:r>
          </a:p>
        </p:txBody>
      </p:sp>
      <p:sp>
        <p:nvSpPr>
          <p:cNvPr id="6" name="AutoShape 2" descr="Space Apps Challen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954" y="51136"/>
            <a:ext cx="7915694" cy="101176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=""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="" xmlns:a16="http://schemas.microsoft.com/office/drawing/2014/main" id="{CFEF753B-CA1B-4178-80F5-095B7FEA21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="" xmlns:a16="http://schemas.microsoft.com/office/drawing/2014/main" id="{86C68ECC-F0A0-411E-A303-6DC0707A36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="" xmlns:a16="http://schemas.microsoft.com/office/drawing/2014/main" id="{6A21E140-4ECB-4C42-BDC7-F4351513DA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2940CFC5-AC4C-4746-A3B9-3DD434FF6D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6EC95677-9C92-4D0D-91D4-E07380F2502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="" xmlns:a16="http://schemas.microsoft.com/office/drawing/2014/main" id="{097602B2-71E1-4395-9C47-DE48B712AE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7FC50570-F1A9-4DB3-A64D-3A21A58882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="" xmlns:a16="http://schemas.microsoft.com/office/drawing/2014/main" id="{88E4F209-3FDA-4C17-A86D-59990132FF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9950C402-F8DC-4C99-90A8-CD67BDEC6C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="" xmlns:a16="http://schemas.microsoft.com/office/drawing/2014/main" id="{76483FEF-FBDD-456C-AD52-B6D166FB1C0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="" xmlns:a16="http://schemas.microsoft.com/office/drawing/2014/main" id="{DA316CA5-D470-4E6D-A6E8-D35DB7725D2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="" xmlns:a16="http://schemas.microsoft.com/office/drawing/2014/main" id="{8BFA4937-71AA-4400-8DCD-20E5DF0501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="" xmlns:a16="http://schemas.microsoft.com/office/drawing/2014/main" id="{768FA0D4-7119-47B3-8329-0978770774F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="" xmlns:a16="http://schemas.microsoft.com/office/drawing/2014/main" id="{62C433AC-8114-47CC-9467-FCB5FE9807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="" xmlns:a16="http://schemas.microsoft.com/office/drawing/2014/main" id="{BF9CB489-BA36-4004-A019-75FBA23CCB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="" xmlns:a16="http://schemas.microsoft.com/office/drawing/2014/main" id="{B4C060E4-E790-4A31-B683-EA834FCF4E2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="" xmlns:a16="http://schemas.microsoft.com/office/drawing/2014/main" id="{13F00D2A-400F-4678-BB33-16B61650F4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="" xmlns:a16="http://schemas.microsoft.com/office/drawing/2014/main" id="{46AABFD4-3727-4DF4-933A-C0A090248A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="" xmlns:a16="http://schemas.microsoft.com/office/drawing/2014/main" id="{6CC40A87-D067-41BF-B368-A197EC0D9D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="" xmlns:a16="http://schemas.microsoft.com/office/drawing/2014/main" id="{E116F92B-7098-4139-AC77-75B4CE3323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="" xmlns:a16="http://schemas.microsoft.com/office/drawing/2014/main" id="{CFDF485C-38E7-4C0D-A2A7-3F1DE3B918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="" xmlns:a16="http://schemas.microsoft.com/office/drawing/2014/main" id="{BF6DBD12-21A0-4F07-953F-D3B3486C151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="" xmlns:a16="http://schemas.microsoft.com/office/drawing/2014/main" id="{554F4E42-5B16-41F4-8FF4-2EB134C1FE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="" xmlns:a16="http://schemas.microsoft.com/office/drawing/2014/main" id="{6F4CC20F-EBF6-4AFE-9A4F-68ACC7513B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="" xmlns:a16="http://schemas.microsoft.com/office/drawing/2014/main" id="{FA745DE2-9816-4D5B-BB41-BE1874612FF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="" xmlns:a16="http://schemas.microsoft.com/office/drawing/2014/main" id="{D5B5D721-5554-457C-BE2F-BCA2505CAD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="" xmlns:a16="http://schemas.microsoft.com/office/drawing/2014/main" id="{BAFF390C-48FB-4FA5-998E-6DDDF9D2B41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="" xmlns:a16="http://schemas.microsoft.com/office/drawing/2014/main" id="{F4B2E647-1CF4-4AF8-9AF5-8EAB6D6E88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="" xmlns:a16="http://schemas.microsoft.com/office/drawing/2014/main" id="{46DA8C50-AA32-47D8-8DCB-DE9624E60E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="" xmlns:a16="http://schemas.microsoft.com/office/drawing/2014/main" id="{51ED6412-8EBC-4680-B7D2-65A4F73BBB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="" xmlns:a16="http://schemas.microsoft.com/office/drawing/2014/main" id="{2983F033-A214-4959-956E-4B50B7AC66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="" xmlns:a16="http://schemas.microsoft.com/office/drawing/2014/main" id="{A77F30C3-5A8C-4BEB-95C1-A7B9C0961F3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="" xmlns:a16="http://schemas.microsoft.com/office/drawing/2014/main" id="{99A432F5-9A86-437C-8108-7945FA72EC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="" xmlns:a16="http://schemas.microsoft.com/office/drawing/2014/main" id="{4F8B1465-BA18-4D1C-ADED-D4BAA7638AA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="" xmlns:a16="http://schemas.microsoft.com/office/drawing/2014/main" id="{45DD7842-E27E-4461-B9C8-63AD2F0C44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="" xmlns:a16="http://schemas.microsoft.com/office/drawing/2014/main" id="{3C45934F-49A5-4EDB-A9A3-5540D74AB1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="" xmlns:a16="http://schemas.microsoft.com/office/drawing/2014/main" id="{EEF9B0E3-0DC0-4D03-A02B-8F62D905F4F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="" xmlns:a16="http://schemas.microsoft.com/office/drawing/2014/main" id="{2B1998C4-BF81-4332-A399-AD43467F677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="" xmlns:a16="http://schemas.microsoft.com/office/drawing/2014/main" id="{44CFAF52-7684-46F2-8DFD-70A7F36DB0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="" xmlns:a16="http://schemas.microsoft.com/office/drawing/2014/main" id="{93EFB5D1-BDF7-40B6-BBEA-D489CE79F15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="" xmlns:a16="http://schemas.microsoft.com/office/drawing/2014/main" id="{B5A98777-A259-461F-A9B2-21DFC45C17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="" xmlns:a16="http://schemas.microsoft.com/office/drawing/2014/main" id="{0F795195-D966-482A-8D47-6265C00F6D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="" xmlns:a16="http://schemas.microsoft.com/office/drawing/2014/main" id="{6E881E12-FFE1-441E-B36B-804289472BA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="" xmlns:a16="http://schemas.microsoft.com/office/drawing/2014/main" id="{61DBEB97-C3B3-4646-9760-227E20B155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="" xmlns:a16="http://schemas.microsoft.com/office/drawing/2014/main" id="{0BA17FBA-A611-4CA2-9CDC-E073B889C4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="" xmlns:a16="http://schemas.microsoft.com/office/drawing/2014/main" id="{1B66F6D2-50DA-4E7A-8583-E9159CD9622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="" xmlns:a16="http://schemas.microsoft.com/office/drawing/2014/main" id="{DD181CC7-8652-404A-B5C7-58004FD15F3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="" xmlns:a16="http://schemas.microsoft.com/office/drawing/2014/main" id="{75706D69-47CD-47E3-83C9-EDB4EAF58C8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="" xmlns:a16="http://schemas.microsoft.com/office/drawing/2014/main" id="{2ADC21AA-CD21-436C-A9D7-DC4167E5008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="" xmlns:a16="http://schemas.microsoft.com/office/drawing/2014/main" id="{4702CCCC-772F-4AF1-8201-73C2537110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="" xmlns:a16="http://schemas.microsoft.com/office/drawing/2014/main" id="{62AAD2B7-288B-42CF-804B-E33B84D747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="" xmlns:a16="http://schemas.microsoft.com/office/drawing/2014/main" id="{D51CCD7B-95EB-4EE4-BAED-4308C80BF3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="" xmlns:a16="http://schemas.microsoft.com/office/drawing/2014/main" id="{F92C4B5C-D0FB-4C0A-B5FA-2C7DDF7625C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="" xmlns:a16="http://schemas.microsoft.com/office/drawing/2014/main" id="{64D2931E-A280-496D-99C1-5C2A820CB4D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="" xmlns:a16="http://schemas.microsoft.com/office/drawing/2014/main" id="{ED33CBE3-55B1-43CF-96B9-2E994EBCEA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="" xmlns:a16="http://schemas.microsoft.com/office/drawing/2014/main" id="{16C6D563-A48C-4E6B-AE46-2CCE38A66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="" xmlns:a16="http://schemas.microsoft.com/office/drawing/2014/main" id="{AD0ABECB-C92E-4F76-89A6-1334939CDF8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="" xmlns:a16="http://schemas.microsoft.com/office/drawing/2014/main" id="{8C258514-FFA8-4DE3-9B25-D55705AC3BD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="" xmlns:a16="http://schemas.microsoft.com/office/drawing/2014/main" id="{C2B9E312-EEBF-4783-B25E-D7DD0D6E712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="" xmlns:a16="http://schemas.microsoft.com/office/drawing/2014/main" id="{7CB21139-A4D5-4D0F-9AD0-868FFC4240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="" xmlns:a16="http://schemas.microsoft.com/office/drawing/2014/main" id="{E72FF9AC-BC86-42FD-8DF7-72429C958C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="" xmlns:a16="http://schemas.microsoft.com/office/drawing/2014/main" id="{23D09EAB-27F8-4FAC-91C2-4942ABA7408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="" xmlns:a16="http://schemas.microsoft.com/office/drawing/2014/main" id="{10D82CB2-C309-4CCD-9FB1-EF8F4407EC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="" xmlns:a16="http://schemas.microsoft.com/office/drawing/2014/main" id="{3625D6FE-BC58-4E33-B4E9-282D5CB75E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="" xmlns:a16="http://schemas.microsoft.com/office/drawing/2014/main" id="{2158CF66-DCD3-4627-9675-61B42A3037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="" xmlns:a16="http://schemas.microsoft.com/office/drawing/2014/main" id="{44ED85B9-D0C1-4222-B4BC-E81876EC388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="" xmlns:a16="http://schemas.microsoft.com/office/drawing/2014/main" id="{1299F075-06C0-46B8-A3F7-1D7E8D6001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="" xmlns:a16="http://schemas.microsoft.com/office/drawing/2014/main" id="{AEA87578-2C04-4651-A5BF-81D06050C9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="" xmlns:a16="http://schemas.microsoft.com/office/drawing/2014/main" id="{12A8551E-D8EB-40F2-AD25-87484A17D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="" xmlns:a16="http://schemas.microsoft.com/office/drawing/2014/main" id="{AC1E0E32-3B75-404A-9165-57337825085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="" xmlns:a16="http://schemas.microsoft.com/office/drawing/2014/main" id="{4A410333-16BA-443A-B24F-418ED775366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="" xmlns:a16="http://schemas.microsoft.com/office/drawing/2014/main" id="{271589D1-7914-4EA7-B6B4-C1E7EA5FE6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="" xmlns:a16="http://schemas.microsoft.com/office/drawing/2014/main" id="{E62A5ACA-F5D5-41F3-9549-06DB799C4D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="" xmlns:a16="http://schemas.microsoft.com/office/drawing/2014/main" id="{EA254CA6-3565-4CD0-8BEB-C94A533C011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="" xmlns:a16="http://schemas.microsoft.com/office/drawing/2014/main" id="{E62203F9-E5BE-44F8-8D43-31EEF85E92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="" xmlns:a16="http://schemas.microsoft.com/office/drawing/2014/main" id="{FC43FC58-4722-4D22-88C1-652EB16585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="" xmlns:a16="http://schemas.microsoft.com/office/drawing/2014/main" id="{D4C87F1C-06F8-43CD-8920-F525A5504B5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="" xmlns:a16="http://schemas.microsoft.com/office/drawing/2014/main" id="{F75BF2BA-0DFF-4812-986E-9F2286A9F4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="" xmlns:a16="http://schemas.microsoft.com/office/drawing/2014/main" id="{7B79CBCB-DE00-4F16-A2FC-E54EF816BA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="" xmlns:a16="http://schemas.microsoft.com/office/drawing/2014/main" id="{DEA1374B-AC49-4266-965E-1F9CD9E53B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="" xmlns:a16="http://schemas.microsoft.com/office/drawing/2014/main" id="{325DE178-9F40-48D5-B0A9-4B03247422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="" xmlns:a16="http://schemas.microsoft.com/office/drawing/2014/main" id="{29858C9E-401F-4216-8087-A25D1B5881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="" xmlns:a16="http://schemas.microsoft.com/office/drawing/2014/main" id="{D963FBC5-E6AD-44F8-AF49-6F5B5BF9DB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="" xmlns:a16="http://schemas.microsoft.com/office/drawing/2014/main" id="{EF1F68DE-2C0A-4FBF-8033-8DFBB75AE2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="" xmlns:a16="http://schemas.microsoft.com/office/drawing/2014/main" id="{1C147FEA-3E5D-4830-B91C-78418FE209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="" xmlns:a16="http://schemas.microsoft.com/office/drawing/2014/main" id="{C91F075D-8726-4FD6-BE73-EDCD7607303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="" xmlns:a16="http://schemas.microsoft.com/office/drawing/2014/main" id="{0BDE3685-352D-4E32-9662-2C6C92E20F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="" xmlns:a16="http://schemas.microsoft.com/office/drawing/2014/main" id="{10A2922F-AA86-4B02-80C4-409D71A0AD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="" xmlns:a16="http://schemas.microsoft.com/office/drawing/2014/main" id="{A23C72B0-E133-40CF-A094-E239AD994B2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="" xmlns:a16="http://schemas.microsoft.com/office/drawing/2014/main" id="{63F2DFC9-23E2-4429-911D-AA55B034054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="" xmlns:a16="http://schemas.microsoft.com/office/drawing/2014/main" id="{E71590EC-7AA6-47B3-AFF5-6E9A1B8B1C7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="" xmlns:a16="http://schemas.microsoft.com/office/drawing/2014/main" id="{23C6AC81-5D5E-4224-B222-B731E90F1C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="" xmlns:a16="http://schemas.microsoft.com/office/drawing/2014/main" id="{164FB43F-3082-49BF-A7C5-72A42773D4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="" xmlns:a16="http://schemas.microsoft.com/office/drawing/2014/main" id="{C9F3EE03-5655-4428-86AC-F579E8F339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="" xmlns:a16="http://schemas.microsoft.com/office/drawing/2014/main" id="{EF7335E6-5FFD-4206-9AF0-1791A88C9A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="" xmlns:a16="http://schemas.microsoft.com/office/drawing/2014/main" id="{CE837EB7-EE63-4B6B-9334-1B8055AD9F3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="" xmlns:a16="http://schemas.microsoft.com/office/drawing/2014/main" id="{4EE8D5FB-B44C-43C8-A4F4-D786090733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="" xmlns:a16="http://schemas.microsoft.com/office/drawing/2014/main" id="{8847AA0E-6A2D-41F5-A9B5-3A2F3B8752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="" xmlns:a16="http://schemas.microsoft.com/office/drawing/2014/main" id="{9E4D651B-C768-4CBE-B971-A3CA38D803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="" xmlns:a16="http://schemas.microsoft.com/office/drawing/2014/main" id="{913496D3-4182-4D80-9A16-89DBB740861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="" xmlns:a16="http://schemas.microsoft.com/office/drawing/2014/main" id="{088D4C91-F0F7-4549-B54A-CC855FD3A78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="" xmlns:a16="http://schemas.microsoft.com/office/drawing/2014/main" id="{84885948-783E-4197-B942-2DDCD542EA6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="" xmlns:a16="http://schemas.microsoft.com/office/drawing/2014/main" id="{2837E330-008B-45A6-98A5-CE7D6FBBE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="" xmlns:a16="http://schemas.microsoft.com/office/drawing/2014/main" id="{DD807602-B947-4984-8017-D89F3B0AD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="" xmlns:a16="http://schemas.microsoft.com/office/drawing/2014/main" id="{57AA37C4-9C24-41F1-98CA-BBD9BE1595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="" xmlns:a16="http://schemas.microsoft.com/office/drawing/2014/main" id="{692CF8CD-056F-4556-939F-1EFF0FECEC1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="" xmlns:a16="http://schemas.microsoft.com/office/drawing/2014/main" id="{A29F3FAC-18B2-4886-9A93-44B7AD01DF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="" xmlns:a16="http://schemas.microsoft.com/office/drawing/2014/main" id="{35B536E5-4149-49B5-8119-04FF4A5ACF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="" xmlns:a16="http://schemas.microsoft.com/office/drawing/2014/main" id="{4A2B8B6A-D5D3-4DAA-AB4B-A1C1086B40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="" xmlns:a16="http://schemas.microsoft.com/office/drawing/2014/main" id="{F8E4C672-BE9E-4026-992B-B2FE6C13618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="" xmlns:a16="http://schemas.microsoft.com/office/drawing/2014/main" id="{AC36DA4E-F1E7-4B68-ADA1-4F132BDCF2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="" xmlns:a16="http://schemas.microsoft.com/office/drawing/2014/main" id="{EB5D2532-6A77-4DE1-8BB0-37AA33FD9F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="" xmlns:a16="http://schemas.microsoft.com/office/drawing/2014/main" id="{BF234A36-BE57-450D-BDA2-AD70152CF5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="" xmlns:a16="http://schemas.microsoft.com/office/drawing/2014/main" id="{D461473E-1290-4BD0-B4DF-3C95DCE0F61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="" xmlns:a16="http://schemas.microsoft.com/office/drawing/2014/main" id="{50325318-A62D-4427-B613-AF5E076E3D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="" xmlns:a16="http://schemas.microsoft.com/office/drawing/2014/main" id="{3F928DB9-6B46-43EF-A7CF-C4B9830CA51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="" xmlns:a16="http://schemas.microsoft.com/office/drawing/2014/main" id="{BA011901-65F6-4D44-BD40-744878B6B2D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="" xmlns:a16="http://schemas.microsoft.com/office/drawing/2014/main" id="{E838496B-B788-4873-9E1C-9B4442984E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="" xmlns:a16="http://schemas.microsoft.com/office/drawing/2014/main" id="{A15262F7-23A5-4A6B-BD2C-44CF82ECDE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="" xmlns:a16="http://schemas.microsoft.com/office/drawing/2014/main" id="{B5857A42-75EB-4FF2-AF41-2D612A687D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="" xmlns:a16="http://schemas.microsoft.com/office/drawing/2014/main" id="{3FC449E1-9573-406B-A201-3E897E668A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="" xmlns:a16="http://schemas.microsoft.com/office/drawing/2014/main" id="{71001847-954F-46EC-97E7-E38732517B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="" xmlns:a16="http://schemas.microsoft.com/office/drawing/2014/main" id="{F3B040FD-D427-4F90-8CFC-D429522487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="" xmlns:a16="http://schemas.microsoft.com/office/drawing/2014/main" id="{975C627A-78ED-4D2B-9F9E-26BE2C0A750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="" xmlns:a16="http://schemas.microsoft.com/office/drawing/2014/main" id="{2523831A-B9F1-40EF-B113-873BEFA660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="" xmlns:a16="http://schemas.microsoft.com/office/drawing/2014/main" id="{07483313-610C-403C-811D-EE70A78046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="" xmlns:a16="http://schemas.microsoft.com/office/drawing/2014/main" id="{E1CE5A29-BB15-441C-B3CD-3D3EE2163D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="" xmlns:a16="http://schemas.microsoft.com/office/drawing/2014/main" id="{E476D005-3155-4DEF-88DE-068B497DED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="" xmlns:a16="http://schemas.microsoft.com/office/drawing/2014/main" id="{2628975E-6165-407B-8A45-7F23746BCC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="" xmlns:a16="http://schemas.microsoft.com/office/drawing/2014/main" id="{6A69F000-3171-47D5-8EFE-4F201716C0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="" xmlns:a16="http://schemas.microsoft.com/office/drawing/2014/main" id="{60092325-1C07-4FBC-9C9C-42244C9B9D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="" xmlns:a16="http://schemas.microsoft.com/office/drawing/2014/main" id="{2A33CB00-75FF-4DFF-9D6A-CEF5EA2E26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="" xmlns:a16="http://schemas.microsoft.com/office/drawing/2014/main" id="{139B85FF-580E-435C-8523-23A0352695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="" xmlns:a16="http://schemas.microsoft.com/office/drawing/2014/main" id="{C53E7419-AF0F-4B69-88BF-853EDC328C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="" xmlns:a16="http://schemas.microsoft.com/office/drawing/2014/main" id="{052C8AEF-9C9D-4737-BA0F-DBB3BF0C04C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="" xmlns:a16="http://schemas.microsoft.com/office/drawing/2014/main" id="{6ADDDBC2-F0DB-4038-98D0-B38749D8C0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="" xmlns:a16="http://schemas.microsoft.com/office/drawing/2014/main" id="{E5F14C72-98E5-4A6C-BA03-5E105AA4D4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="" xmlns:a16="http://schemas.microsoft.com/office/drawing/2014/main" id="{9ACEF013-464E-44D2-9B83-863E69077E1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="" xmlns:a16="http://schemas.microsoft.com/office/drawing/2014/main" id="{3141F09F-05CE-4CE9-9F5A-861FBC31A83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="" xmlns:a16="http://schemas.microsoft.com/office/drawing/2014/main" id="{7ED70A3C-4B21-4941-9F11-00A51A748A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="" xmlns:a16="http://schemas.microsoft.com/office/drawing/2014/main" id="{11927814-33EF-4FBA-95F7-4138C1C7CE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="" xmlns:a16="http://schemas.microsoft.com/office/drawing/2014/main" id="{F4D2B900-3BAC-4EE3-AB6E-9F3212F4DC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="" xmlns:a16="http://schemas.microsoft.com/office/drawing/2014/main" id="{FB00017B-AD65-4759-8A6A-B03C70E07BA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="" xmlns:a16="http://schemas.microsoft.com/office/drawing/2014/main" id="{22C4A8E2-640F-4D30-99EC-A2D2B0FD6E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="" xmlns:a16="http://schemas.microsoft.com/office/drawing/2014/main" id="{9492085E-DF05-4380-B8C2-93832478C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="" xmlns:a16="http://schemas.microsoft.com/office/drawing/2014/main" id="{49750F82-33DB-42EE-B31F-CC5DE7EBA14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="" xmlns:a16="http://schemas.microsoft.com/office/drawing/2014/main" id="{60B9848F-8B4C-4440-9BF6-98A4F3F72C0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="" xmlns:a16="http://schemas.microsoft.com/office/drawing/2014/main" id="{E7AA0900-78F5-4163-807F-3DEE6DCBB1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="" xmlns:a16="http://schemas.microsoft.com/office/drawing/2014/main" id="{0F627689-9632-474B-B3A8-EC1A82A36E6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="" xmlns:a16="http://schemas.microsoft.com/office/drawing/2014/main" id="{71C6CB03-F81D-48A2-BF05-98D4EF2CC2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="" xmlns:a16="http://schemas.microsoft.com/office/drawing/2014/main" id="{12FB4D2F-4789-48A1-A4AA-F318ED2BA5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="" xmlns:a16="http://schemas.microsoft.com/office/drawing/2014/main" id="{64B8907A-2A80-490C-AACF-678CA6DE19D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="" xmlns:a16="http://schemas.microsoft.com/office/drawing/2014/main" id="{A175CCF3-4796-4C76-A92E-B495335FB45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="" xmlns:a16="http://schemas.microsoft.com/office/drawing/2014/main" id="{8CFC6D15-64F3-449C-8C0B-3FCB2976D2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="" xmlns:a16="http://schemas.microsoft.com/office/drawing/2014/main" id="{008AA4A6-DD28-4235-AAE3-CC28DF83430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="" xmlns:a16="http://schemas.microsoft.com/office/drawing/2014/main" id="{3D393E8B-AAB8-4606-A4FA-815EDABDD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="" xmlns:a16="http://schemas.microsoft.com/office/drawing/2014/main" id="{8BA7B770-7EB6-4AC1-B028-9C45DEE440E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="" xmlns:a16="http://schemas.microsoft.com/office/drawing/2014/main" id="{D87B822C-3951-4E65-A45D-7160FAC3FD0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="" xmlns:a16="http://schemas.microsoft.com/office/drawing/2014/main" id="{54B9CDF0-DC54-4868-B60A-6840FDE6A2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="" xmlns:a16="http://schemas.microsoft.com/office/drawing/2014/main" id="{3706BEC8-029B-4E0F-A55F-A552E1DE26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="" xmlns:a16="http://schemas.microsoft.com/office/drawing/2014/main" id="{25EBA5EB-4807-4E96-BA08-B6B74AE040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="" xmlns:a16="http://schemas.microsoft.com/office/drawing/2014/main" id="{5548885E-CABE-42B5-B06A-1E6B9B1981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4279292-EBBB-8BEF-771D-D5E56F8DA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9901"/>
            <a:ext cx="12342553" cy="5918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Exploring the Determinants of Life Expectancy: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project investigates how life expectancy varies across different regions based on three critical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Healthcare Accessibility:</a:t>
            </a:r>
            <a:r>
              <a:rPr lang="en-US" sz="1400" dirty="0"/>
              <a:t> Proximity to hospitals, clinics, and other healthcare facilities.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Income Levels:</a:t>
            </a:r>
            <a:r>
              <a:rPr lang="en-US" sz="1400" dirty="0"/>
              <a:t> Economic status, which influences access to nutrition, healthcare, and living conditions.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Literacy Rates:</a:t>
            </a:r>
            <a:r>
              <a:rPr lang="en-US" sz="1400" dirty="0"/>
              <a:t> Educational attainment, which plays a role in health awareness and the ability to access medical </a:t>
            </a:r>
            <a:r>
              <a:rPr lang="en-US" sz="1400" dirty="0" smtClean="0"/>
              <a:t>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Spatial </a:t>
            </a:r>
            <a:r>
              <a:rPr lang="en-US" sz="1400" b="1" dirty="0"/>
              <a:t>Representation and Mapping:</a:t>
            </a:r>
            <a:r>
              <a:rPr lang="en-US" sz="1400" u="sng" dirty="0"/>
              <a:t/>
            </a:r>
            <a:br>
              <a:rPr lang="en-US" sz="1400" u="sng" dirty="0"/>
            </a:br>
            <a:r>
              <a:rPr lang="en-US" sz="1400" dirty="0"/>
              <a:t>By using open-source geographic data, the project spatially visualizes these factors on a map, helping to pinpoint geographic disparities. The map allows for a deeper understanding of how physical </a:t>
            </a:r>
            <a:r>
              <a:rPr lang="en-US" sz="1400" dirty="0" smtClean="0"/>
              <a:t>proximity influences </a:t>
            </a:r>
            <a:r>
              <a:rPr lang="en-US" sz="1400" dirty="0"/>
              <a:t>life expectancy in different areas of the community. The project sheds light on the importance of spatial </a:t>
            </a:r>
            <a:r>
              <a:rPr lang="en-US" sz="1400" dirty="0" smtClean="0"/>
              <a:t>and socio-economic factors </a:t>
            </a:r>
            <a:r>
              <a:rPr lang="en-US" sz="1400" dirty="0" smtClean="0"/>
              <a:t>in </a:t>
            </a:r>
            <a:r>
              <a:rPr lang="en-US" sz="1400" dirty="0"/>
              <a:t>determining life expectancy and can serve as a tool to advocate for equitable healthcare, education, and economic support in underserved areas</a:t>
            </a:r>
            <a:r>
              <a:rPr lang="en-US" sz="1400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OBJECTIVES</a:t>
            </a:r>
          </a:p>
          <a:p>
            <a:pPr marL="0" indent="0">
              <a:buNone/>
            </a:pPr>
            <a:r>
              <a:rPr lang="en-US" sz="1400" b="1" dirty="0" smtClean="0"/>
              <a:t>Identify </a:t>
            </a:r>
            <a:r>
              <a:rPr lang="en-US" sz="1400" b="1" dirty="0"/>
              <a:t>Vulnerable Areas:</a:t>
            </a:r>
            <a:r>
              <a:rPr lang="en-US" sz="1400" dirty="0"/>
              <a:t> Highlight areas with poor healthcare access, low income, and low literacy, which are likely to have lower life expectancy and map them creating a visual </a:t>
            </a:r>
            <a:r>
              <a:rPr lang="en-US" sz="1400" dirty="0" smtClean="0"/>
              <a:t>representation.</a:t>
            </a:r>
          </a:p>
          <a:p>
            <a:pPr marL="0" indent="0">
              <a:buNone/>
            </a:pPr>
            <a:r>
              <a:rPr lang="en-US" sz="1400" b="1" dirty="0" smtClean="0"/>
              <a:t>Analyze </a:t>
            </a:r>
            <a:r>
              <a:rPr lang="en-US" sz="1400" b="1" dirty="0"/>
              <a:t>Geographic Disparities:</a:t>
            </a:r>
            <a:r>
              <a:rPr lang="en-US" sz="1400" dirty="0"/>
              <a:t> Demonstrate how these socioeconomic factors interact spatially to affect health outcomes and analyze them to determine possible factors affecting the given </a:t>
            </a:r>
            <a:r>
              <a:rPr lang="en-US" sz="1400" dirty="0" smtClean="0"/>
              <a:t>region.</a:t>
            </a:r>
          </a:p>
          <a:p>
            <a:pPr marL="0" indent="0">
              <a:buNone/>
            </a:pPr>
            <a:r>
              <a:rPr lang="en-US" sz="1400" b="1" dirty="0" smtClean="0"/>
              <a:t>Provide </a:t>
            </a:r>
            <a:r>
              <a:rPr lang="en-US" sz="1400" b="1" dirty="0"/>
              <a:t>Insight for Policy and Intervention: </a:t>
            </a:r>
            <a:r>
              <a:rPr lang="en-US" sz="1400" dirty="0"/>
              <a:t>Provide policymakers and community leaders with critical insights into regions that require targeted interventions in health, education, or economic development. Additionally, offer the general public access to accurate, data-driven information, empowering them to better understand and assess their local conditions. This data can be instrumental in shaping informed decisions and fostering community-wide engagement to address disparities and improve overall </a:t>
            </a:r>
            <a:r>
              <a:rPr lang="en-US" sz="1400" dirty="0" smtClean="0"/>
              <a:t>well-being.</a:t>
            </a:r>
          </a:p>
          <a:p>
            <a:pPr marL="0" indent="0">
              <a:buNone/>
            </a:pPr>
            <a:r>
              <a:rPr lang="en-US" sz="1400" b="1" dirty="0" smtClean="0"/>
              <a:t>Support </a:t>
            </a:r>
            <a:r>
              <a:rPr lang="en-US" sz="1400" b="1" dirty="0"/>
              <a:t>policymakers</a:t>
            </a:r>
            <a:r>
              <a:rPr lang="en-US" sz="1400" dirty="0"/>
              <a:t> in addressing health inequities and enhancing the overall quality of life for India's most vulnerable populations.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187569"/>
            <a:ext cx="8554473" cy="107852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425107-3FEF-E622-29FF-537A4FC46998}"/>
              </a:ext>
            </a:extLst>
          </p:cNvPr>
          <p:cNvSpPr txBox="1"/>
          <p:nvPr/>
        </p:nvSpPr>
        <p:spPr>
          <a:xfrm>
            <a:off x="497737" y="1327638"/>
            <a:ext cx="1145637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Data Collection:</a:t>
            </a:r>
          </a:p>
          <a:p>
            <a:endParaRPr lang="en-US" sz="20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Sources:</a:t>
            </a:r>
            <a:r>
              <a:rPr lang="en-US" dirty="0"/>
              <a:t> We gathered open-source data from government websites and platforms like Kaggle, focusing on datasets related to healthcare facilities, income levels, literacy rates, and life expectancy.</a:t>
            </a:r>
          </a:p>
          <a:p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Format</a:t>
            </a:r>
            <a:r>
              <a:rPr lang="en-US" b="1" dirty="0"/>
              <a:t>:</a:t>
            </a:r>
            <a:r>
              <a:rPr lang="en-US" dirty="0"/>
              <a:t> The data </a:t>
            </a:r>
            <a:r>
              <a:rPr lang="en-US" dirty="0" smtClean="0"/>
              <a:t>was either extracted in the form of CSV files or was converted in the CSV format as it assisted us in smooth layering of data </a:t>
            </a:r>
            <a:r>
              <a:rPr lang="en-US" dirty="0" smtClean="0"/>
              <a:t>onto the map.</a:t>
            </a:r>
            <a:endParaRPr lang="en-US" dirty="0"/>
          </a:p>
          <a:p>
            <a:endParaRPr lang="en-IN" dirty="0"/>
          </a:p>
          <a:p>
            <a:r>
              <a:rPr lang="en-US" sz="2000" b="1" dirty="0"/>
              <a:t>2. Data Processing and Analysis:</a:t>
            </a:r>
          </a:p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Python Libraries:</a:t>
            </a:r>
            <a:r>
              <a:rPr lang="en-US" dirty="0"/>
              <a:t> We used Python along with libraries like Pandas for data cleaning, filtering, and manipulation, and NumPy for numerical computations.</a:t>
            </a:r>
          </a:p>
          <a:p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Data </a:t>
            </a:r>
            <a:r>
              <a:rPr lang="en-US" b="1" dirty="0"/>
              <a:t>Cleaning:</a:t>
            </a:r>
            <a:r>
              <a:rPr lang="en-US" dirty="0"/>
              <a:t> The datasets were cleaned to remove inconsistencies, missing values, and duplicates. The data was then organized into categories based on proximity to healthcare, income brackets, and literacy levels.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b="1" dirty="0"/>
              <a:t>Analysis:</a:t>
            </a:r>
            <a:r>
              <a:rPr lang="en-US" dirty="0"/>
              <a:t> Key insights were drawn by analyzing the relationship between life expectancy and the three factors (healthcare, income, literacy) using correlation analysis.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AA0D0B3-9C56-C742-535E-8CF5C6BC03BF}"/>
              </a:ext>
            </a:extLst>
          </p:cNvPr>
          <p:cNvSpPr txBox="1"/>
          <p:nvPr/>
        </p:nvSpPr>
        <p:spPr>
          <a:xfrm>
            <a:off x="864977" y="481263"/>
            <a:ext cx="997047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 Spatial Mapping with QGIS: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Mapping Software:</a:t>
            </a:r>
            <a:r>
              <a:rPr lang="en-US" dirty="0"/>
              <a:t> We used QGIS, an open-source geographic information system (GIS), to map the data spatially.</a:t>
            </a:r>
          </a:p>
          <a:p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Layering</a:t>
            </a:r>
            <a:r>
              <a:rPr lang="en-US" b="1" dirty="0"/>
              <a:t>:</a:t>
            </a:r>
            <a:r>
              <a:rPr lang="en-US" dirty="0"/>
              <a:t> The cleaned data was layered to visualize life expectancy across regions and its correlation with healthcare access, income, and literacy </a:t>
            </a:r>
            <a:r>
              <a:rPr lang="en-US" dirty="0" smtClean="0"/>
              <a:t>rates.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b="1" dirty="0"/>
              <a:t>Color-Coded Maps:</a:t>
            </a:r>
            <a:r>
              <a:rPr lang="en-US" dirty="0"/>
              <a:t> We created color-coded maps to highlight areas of high and low life expectancy, along with variations in other factors.</a:t>
            </a:r>
          </a:p>
          <a:p>
            <a:endParaRPr lang="en-IN" dirty="0"/>
          </a:p>
          <a:p>
            <a:r>
              <a:rPr lang="en-US" sz="2000" b="1" dirty="0"/>
              <a:t>4. Visualization and Graphing: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Matplotlib:</a:t>
            </a:r>
            <a:r>
              <a:rPr lang="en-US" dirty="0"/>
              <a:t> We employed Matplotlib, a Python plotting library, to visualize the data with graphs that compare life expectancy against healthcare access, income levels, and literacy.</a:t>
            </a:r>
          </a:p>
          <a:p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Correlation </a:t>
            </a:r>
            <a:r>
              <a:rPr lang="en-US" b="1" dirty="0"/>
              <a:t>Matrix:</a:t>
            </a:r>
            <a:r>
              <a:rPr lang="en-US" dirty="0"/>
              <a:t> A correlation matrix was generated to illustrate the interdependencies between the different factors and life expectancy.</a:t>
            </a:r>
          </a:p>
          <a:p>
            <a:r>
              <a:rPr lang="en-US" b="1" dirty="0"/>
              <a:t> 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Interactive </a:t>
            </a:r>
            <a:r>
              <a:rPr lang="en-US" b="1" dirty="0"/>
              <a:t>Elements</a:t>
            </a:r>
            <a:r>
              <a:rPr lang="en-US" b="1" u="sng" dirty="0"/>
              <a:t>:</a:t>
            </a:r>
            <a:r>
              <a:rPr lang="en-US" dirty="0"/>
              <a:t> The visualizations were made interactive, allowing users to select specific graphs and see corresponding maps for deeper insights.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8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6FF19-AC6C-39BB-F267-B7B893DF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55" y="222737"/>
            <a:ext cx="10192972" cy="88509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Literacy v/s life expectancy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2AE2677-CEE2-E162-6C04-11D537AF2D77}"/>
              </a:ext>
            </a:extLst>
          </p:cNvPr>
          <p:cNvSpPr txBox="1"/>
          <p:nvPr/>
        </p:nvSpPr>
        <p:spPr>
          <a:xfrm>
            <a:off x="254977" y="1266092"/>
            <a:ext cx="1157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853A336-7170-C439-CA13-63D3EB54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91" y="2009859"/>
            <a:ext cx="4032406" cy="348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2A3E0F2-2E90-0ABF-10E0-8007E35795D5}"/>
              </a:ext>
            </a:extLst>
          </p:cNvPr>
          <p:cNvSpPr txBox="1"/>
          <p:nvPr/>
        </p:nvSpPr>
        <p:spPr>
          <a:xfrm>
            <a:off x="8241536" y="2009859"/>
            <a:ext cx="3873352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trend is that literacy rates and life expectancy have a correlation. States with lower literacy levels generally tend to have lower life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expectancy for example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KERALA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, it has a literacy rate of 96%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and has a significantly higher life expectancy than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BIHAR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whose rate drastically drops down to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however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other quality of life factors also play a significant role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DF59DB8D-5D02-4CFB-5CCF-F6B85B43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6066"/>
          <a:stretch/>
        </p:blipFill>
        <p:spPr>
          <a:xfrm>
            <a:off x="0" y="2009858"/>
            <a:ext cx="3639991" cy="34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2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2AE2677-CEE2-E162-6C04-11D537AF2D77}"/>
              </a:ext>
            </a:extLst>
          </p:cNvPr>
          <p:cNvSpPr txBox="1"/>
          <p:nvPr/>
        </p:nvSpPr>
        <p:spPr>
          <a:xfrm>
            <a:off x="254977" y="715871"/>
            <a:ext cx="11579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Anuual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Income with Avg. Life Expectancy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F1B3034-FB72-3FBF-14D3-734A9FDB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730"/>
          <a:stretch/>
        </p:blipFill>
        <p:spPr>
          <a:xfrm>
            <a:off x="416571" y="1754136"/>
            <a:ext cx="4163688" cy="3670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AC97E8C-94B0-3106-9BB1-F12624AC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60" y="1754137"/>
            <a:ext cx="4329214" cy="3670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5DBDD20-49C5-2C48-63D8-8D923DB9B81D}"/>
              </a:ext>
            </a:extLst>
          </p:cNvPr>
          <p:cNvSpPr txBox="1"/>
          <p:nvPr/>
        </p:nvSpPr>
        <p:spPr>
          <a:xfrm>
            <a:off x="9058606" y="1731535"/>
            <a:ext cx="31333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Here we can observe a general correlation between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annual income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life expectancy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But there are multiple discrepancies , where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icome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doesn’t translate to better health outcomes.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2AE2677-CEE2-E162-6C04-11D537AF2D77}"/>
              </a:ext>
            </a:extLst>
          </p:cNvPr>
          <p:cNvSpPr txBox="1"/>
          <p:nvPr/>
        </p:nvSpPr>
        <p:spPr>
          <a:xfrm>
            <a:off x="306265" y="417552"/>
            <a:ext cx="11579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Infant Mortality Rate with Avg. Life Expectancy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2516B8-B06E-D243-E349-FD335EB9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784"/>
          <a:stretch/>
        </p:blipFill>
        <p:spPr>
          <a:xfrm>
            <a:off x="306265" y="1433215"/>
            <a:ext cx="4355331" cy="399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66E898B-4A3E-4489-CC38-1CD51DFB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96" y="1433215"/>
            <a:ext cx="3983322" cy="3991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6324D96-DF3A-F765-6DAB-64BCCBC21478}"/>
              </a:ext>
            </a:extLst>
          </p:cNvPr>
          <p:cNvSpPr txBox="1"/>
          <p:nvPr/>
        </p:nvSpPr>
        <p:spPr>
          <a:xfrm>
            <a:off x="8818684" y="1433215"/>
            <a:ext cx="33733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graph and state-wise map reveal that regions with </a:t>
            </a:r>
            <a:r>
              <a:rPr lang="en-US" sz="2000" b="1" dirty="0"/>
              <a:t>high infant mortality rates</a:t>
            </a:r>
            <a:r>
              <a:rPr lang="en-US" sz="2000" dirty="0"/>
              <a:t> tend to have </a:t>
            </a:r>
            <a:r>
              <a:rPr lang="en-US" sz="2000" b="1" dirty="0"/>
              <a:t>lower life expectancy</a:t>
            </a:r>
            <a:r>
              <a:rPr lang="en-US" sz="2000" dirty="0"/>
              <a:t>, indicating poor healthcare quality. Areas with better healthcare facilities show lower IMR and higher life expectancy, highlighting the critical role healthcare access plays in improving survival rates and overall lifespan.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673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A8E3C2-C05E-C5A4-A35E-AACC97EB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8141"/>
            <a:ext cx="5410201" cy="1371600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interpretation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F005F70-5631-5DAE-FBA8-5B81D5795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" r="31449"/>
          <a:stretch/>
        </p:blipFill>
        <p:spPr>
          <a:xfrm>
            <a:off x="6096000" y="932769"/>
            <a:ext cx="5175493" cy="5342852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E312963-068B-B9FC-FEBB-16BA1F0E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840294"/>
            <a:ext cx="4958862" cy="3974774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Arial Rounded MT Bold" panose="020F0704030504030204" pitchFamily="34" charset="0"/>
              </a:rPr>
              <a:t>Since quality life factors and socio-economic situations are often complex, we tried to map Life Expectancy of different states while trying to co-relate with other aspects using AI. </a:t>
            </a:r>
          </a:p>
          <a:p>
            <a:r>
              <a:rPr lang="en-IN" sz="1800" dirty="0">
                <a:latin typeface="Arial Rounded MT Bold" panose="020F0704030504030204" pitchFamily="34" charset="0"/>
              </a:rPr>
              <a:t>This gives a more accurate representation, and helps us identify and help vulnerable regions better.</a:t>
            </a:r>
          </a:p>
          <a:p>
            <a:r>
              <a:rPr lang="en-IN" sz="1800" dirty="0">
                <a:latin typeface="Arial Rounded MT Bold" panose="020F0704030504030204" pitchFamily="34" charset="0"/>
              </a:rPr>
              <a:t>This also helps us significantly reduce the earlier discrepancies, and get a better outlook .</a:t>
            </a:r>
          </a:p>
          <a:p>
            <a:endParaRPr lang="en-IN"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=""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615" y="2789766"/>
            <a:ext cx="5322770" cy="12784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dirty="0">
                <a:latin typeface="Cooper Black" panose="0208090404030B020404" pitchFamily="18" charset="0"/>
              </a:rPr>
              <a:t>THANK </a:t>
            </a:r>
            <a:r>
              <a:rPr lang="en-US" sz="6000" dirty="0" smtClean="0">
                <a:latin typeface="Cooper Black" panose="0208090404030B020404" pitchFamily="18" charset="0"/>
              </a:rPr>
              <a:t>you</a:t>
            </a:r>
            <a:endParaRPr lang="en-US" sz="60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435</TotalTime>
  <Words>601</Words>
  <Application>Microsoft Office PowerPoint</Application>
  <PresentationFormat>Widescreen</PresentationFormat>
  <Paragraphs>57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Cambria</vt:lpstr>
      <vt:lpstr>Cooper Black</vt:lpstr>
      <vt:lpstr>Times New Roman</vt:lpstr>
      <vt:lpstr>Wingdings</vt:lpstr>
      <vt:lpstr>Celestial</vt:lpstr>
      <vt:lpstr>NASA SPACEAPPS HACKATHON</vt:lpstr>
      <vt:lpstr>Project overview</vt:lpstr>
      <vt:lpstr>implementation</vt:lpstr>
      <vt:lpstr>PowerPoint Presentation</vt:lpstr>
      <vt:lpstr>Literacy v/s life expectancy</vt:lpstr>
      <vt:lpstr>PowerPoint Presentation</vt:lpstr>
      <vt:lpstr>PowerPoint Presentation</vt:lpstr>
      <vt:lpstr>FINAL interpretation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SPACEAPPS HACKATHON</dc:title>
  <dc:creator>Ayush Thakur</dc:creator>
  <cp:lastModifiedBy>Admin</cp:lastModifiedBy>
  <cp:revision>12</cp:revision>
  <dcterms:created xsi:type="dcterms:W3CDTF">2024-10-06T09:16:16Z</dcterms:created>
  <dcterms:modified xsi:type="dcterms:W3CDTF">2024-10-06T17:07:11Z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